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B1F91A9-ABBC-4980-946F-CB9192CF7509}" type="datetimeFigureOut">
              <a:rPr lang="en-US" smtClean="0"/>
              <a:pPr/>
              <a:t>4/30/2009</a:t>
            </a:fld>
            <a:endParaRPr lang="en-US"/>
          </a:p>
        </p:txBody>
      </p:sp>
      <p:sp>
        <p:nvSpPr>
          <p:cNvPr id="16" name="Slide Number Placeholder 15"/>
          <p:cNvSpPr>
            <a:spLocks noGrp="1"/>
          </p:cNvSpPr>
          <p:nvPr>
            <p:ph type="sldNum" sz="quarter" idx="11"/>
          </p:nvPr>
        </p:nvSpPr>
        <p:spPr/>
        <p:txBody>
          <a:bodyPr/>
          <a:lstStyle/>
          <a:p>
            <a:fld id="{830EECF0-2D2F-4868-8119-955E12D599B1}"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1F91A9-ABBC-4980-946F-CB9192CF7509}"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EECF0-2D2F-4868-8119-955E12D599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1F91A9-ABBC-4980-946F-CB9192CF7509}"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EECF0-2D2F-4868-8119-955E12D599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B1F91A9-ABBC-4980-946F-CB9192CF7509}" type="datetimeFigureOut">
              <a:rPr lang="en-US" smtClean="0"/>
              <a:pPr/>
              <a:t>4/30/2009</a:t>
            </a:fld>
            <a:endParaRPr lang="en-US"/>
          </a:p>
        </p:txBody>
      </p:sp>
      <p:sp>
        <p:nvSpPr>
          <p:cNvPr id="15" name="Slide Number Placeholder 14"/>
          <p:cNvSpPr>
            <a:spLocks noGrp="1"/>
          </p:cNvSpPr>
          <p:nvPr>
            <p:ph type="sldNum" sz="quarter" idx="15"/>
          </p:nvPr>
        </p:nvSpPr>
        <p:spPr/>
        <p:txBody>
          <a:bodyPr/>
          <a:lstStyle>
            <a:lvl1pPr algn="ctr">
              <a:defRPr/>
            </a:lvl1pPr>
          </a:lstStyle>
          <a:p>
            <a:fld id="{830EECF0-2D2F-4868-8119-955E12D599B1}"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B1F91A9-ABBC-4980-946F-CB9192CF7509}"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EECF0-2D2F-4868-8119-955E12D599B1}"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B1F91A9-ABBC-4980-946F-CB9192CF7509}"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0EECF0-2D2F-4868-8119-955E12D599B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30EECF0-2D2F-4868-8119-955E12D599B1}"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FB1F91A9-ABBC-4980-946F-CB9192CF7509}" type="datetimeFigureOut">
              <a:rPr lang="en-US" smtClean="0"/>
              <a:pPr/>
              <a:t>4/30/2009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B1F91A9-ABBC-4980-946F-CB9192CF7509}" type="datetimeFigureOut">
              <a:rPr lang="en-US" smtClean="0"/>
              <a:pPr/>
              <a:t>4/30/2009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0EECF0-2D2F-4868-8119-955E12D599B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1F91A9-ABBC-4980-946F-CB9192CF7509}" type="datetimeFigureOut">
              <a:rPr lang="en-US" smtClean="0"/>
              <a:pPr/>
              <a:t>4/30/2009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0EECF0-2D2F-4868-8119-955E12D599B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B1F91A9-ABBC-4980-946F-CB9192CF7509}" type="datetimeFigureOut">
              <a:rPr lang="en-US" smtClean="0"/>
              <a:pPr/>
              <a:t>4/30/2009</a:t>
            </a:fld>
            <a:endParaRPr lang="en-US"/>
          </a:p>
        </p:txBody>
      </p:sp>
      <p:sp>
        <p:nvSpPr>
          <p:cNvPr id="9" name="Slide Number Placeholder 8"/>
          <p:cNvSpPr>
            <a:spLocks noGrp="1"/>
          </p:cNvSpPr>
          <p:nvPr>
            <p:ph type="sldNum" sz="quarter" idx="15"/>
          </p:nvPr>
        </p:nvSpPr>
        <p:spPr/>
        <p:txBody>
          <a:bodyPr/>
          <a:lstStyle/>
          <a:p>
            <a:fld id="{830EECF0-2D2F-4868-8119-955E12D599B1}"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B1F91A9-ABBC-4980-946F-CB9192CF7509}" type="datetimeFigureOut">
              <a:rPr lang="en-US" smtClean="0"/>
              <a:pPr/>
              <a:t>4/30/2009</a:t>
            </a:fld>
            <a:endParaRPr lang="en-US"/>
          </a:p>
        </p:txBody>
      </p:sp>
      <p:sp>
        <p:nvSpPr>
          <p:cNvPr id="9" name="Slide Number Placeholder 8"/>
          <p:cNvSpPr>
            <a:spLocks noGrp="1"/>
          </p:cNvSpPr>
          <p:nvPr>
            <p:ph type="sldNum" sz="quarter" idx="11"/>
          </p:nvPr>
        </p:nvSpPr>
        <p:spPr/>
        <p:txBody>
          <a:bodyPr/>
          <a:lstStyle/>
          <a:p>
            <a:fld id="{830EECF0-2D2F-4868-8119-955E12D599B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B1F91A9-ABBC-4980-946F-CB9192CF7509}" type="datetimeFigureOut">
              <a:rPr lang="en-US" smtClean="0"/>
              <a:pPr/>
              <a:t>4/30/2009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30EECF0-2D2F-4868-8119-955E12D599B1}"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cite_note-1"/><Relationship Id="rId2" Type="http://schemas.openxmlformats.org/officeDocument/2006/relationships/hyperlink" Target="http://en.wikipedia.org/wiki/Environmental_degradatio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a:t>
            </a:r>
          </a:p>
          <a:p>
            <a:r>
              <a:rPr lang="en-US" dirty="0" smtClean="0"/>
              <a:t>Lourdes </a:t>
            </a:r>
            <a:r>
              <a:rPr lang="en-US" dirty="0" err="1" smtClean="0"/>
              <a:t>duverge</a:t>
            </a:r>
            <a:r>
              <a:rPr lang="en-US" dirty="0" smtClean="0"/>
              <a:t>  , </a:t>
            </a:r>
            <a:r>
              <a:rPr lang="en-US" dirty="0" err="1" smtClean="0"/>
              <a:t>erica</a:t>
            </a:r>
            <a:r>
              <a:rPr lang="en-US" dirty="0" smtClean="0"/>
              <a:t> </a:t>
            </a:r>
            <a:r>
              <a:rPr lang="en-US" dirty="0" err="1" smtClean="0"/>
              <a:t>santo</a:t>
            </a:r>
            <a:r>
              <a:rPr lang="en-US" dirty="0" smtClean="0"/>
              <a:t>  and </a:t>
            </a:r>
            <a:r>
              <a:rPr lang="en-US" dirty="0" err="1" smtClean="0"/>
              <a:t>dioscar</a:t>
            </a:r>
            <a:r>
              <a:rPr lang="en-US" dirty="0" smtClean="0"/>
              <a:t> </a:t>
            </a:r>
            <a:r>
              <a:rPr lang="en-US" dirty="0" err="1" smtClean="0"/>
              <a:t>polanco</a:t>
            </a:r>
            <a:endParaRPr lang="en-US" dirty="0"/>
          </a:p>
        </p:txBody>
      </p:sp>
      <p:sp>
        <p:nvSpPr>
          <p:cNvPr id="2" name="Title 1"/>
          <p:cNvSpPr>
            <a:spLocks noGrp="1"/>
          </p:cNvSpPr>
          <p:nvPr>
            <p:ph type="ctrTitle"/>
          </p:nvPr>
        </p:nvSpPr>
        <p:spPr/>
        <p:txBody>
          <a:bodyPr/>
          <a:lstStyle/>
          <a:p>
            <a:r>
              <a:rPr lang="en-US" dirty="0" smtClean="0"/>
              <a:t>Green buildings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Design for dual plumbing to use recycled water for toilet flushing or a gray water system that recovers rainwater or other </a:t>
            </a:r>
            <a:r>
              <a:rPr lang="en-US" dirty="0" err="1" smtClean="0"/>
              <a:t>nonpotable</a:t>
            </a:r>
            <a:r>
              <a:rPr lang="en-US" dirty="0" smtClean="0"/>
              <a:t> water for site irrigation. </a:t>
            </a:r>
          </a:p>
          <a:p>
            <a:r>
              <a:rPr lang="en-US" dirty="0" smtClean="0"/>
              <a:t>Minimize wastewater by using ultra low-flush toilets, low-flow shower heads, and other water conserving fixtures. </a:t>
            </a:r>
          </a:p>
          <a:p>
            <a:r>
              <a:rPr lang="en-US" dirty="0" smtClean="0"/>
              <a:t>Use </a:t>
            </a:r>
            <a:r>
              <a:rPr lang="en-US" dirty="0" err="1" smtClean="0"/>
              <a:t>recirculating</a:t>
            </a:r>
            <a:r>
              <a:rPr lang="en-US" dirty="0" smtClean="0"/>
              <a:t> systems for centralized hot water distribution. </a:t>
            </a:r>
          </a:p>
          <a:p>
            <a:r>
              <a:rPr lang="en-US" dirty="0" smtClean="0"/>
              <a:t>Install point-of-use hot water heating systems for more distant locations. </a:t>
            </a:r>
          </a:p>
          <a:p>
            <a:r>
              <a:rPr lang="en-US" dirty="0" smtClean="0"/>
              <a:t>Use a water budget approach that schedules irrigation using the California Irrigation Management Information System data for landscaping. </a:t>
            </a:r>
          </a:p>
          <a:p>
            <a:r>
              <a:rPr lang="en-US" dirty="0" smtClean="0"/>
              <a:t>Meter the landscape separately from buildings. Use micro-irrigation (which excludes sprinklers and high-pressure sprayers) to supply water in </a:t>
            </a:r>
            <a:r>
              <a:rPr lang="en-US" dirty="0" err="1" smtClean="0"/>
              <a:t>nonturf</a:t>
            </a:r>
            <a:r>
              <a:rPr lang="en-US" dirty="0" smtClean="0"/>
              <a:t> areas. </a:t>
            </a:r>
          </a:p>
          <a:p>
            <a:r>
              <a:rPr lang="en-US" dirty="0" smtClean="0"/>
              <a:t>Use state-of-the-art irrigation controllers and self-closing nozzles on hoses. </a:t>
            </a:r>
          </a:p>
          <a:p>
            <a:endParaRPr lang="en-US" dirty="0"/>
          </a:p>
        </p:txBody>
      </p:sp>
      <p:sp>
        <p:nvSpPr>
          <p:cNvPr id="2" name="Title 1"/>
          <p:cNvSpPr>
            <a:spLocks noGrp="1"/>
          </p:cNvSpPr>
          <p:nvPr>
            <p:ph type="title"/>
          </p:nvPr>
        </p:nvSpPr>
        <p:spPr/>
        <p:txBody>
          <a:bodyPr/>
          <a:lstStyle/>
          <a:p>
            <a:r>
              <a:rPr lang="en-US" smtClean="0"/>
              <a:t>Material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fontAlgn="t">
              <a:buNone/>
            </a:pPr>
            <a:endParaRPr lang="en-US" b="1" dirty="0" smtClean="0"/>
          </a:p>
          <a:p>
            <a:pPr fontAlgn="t"/>
            <a:r>
              <a:rPr lang="en-US" dirty="0" smtClean="0"/>
              <a:t>Autodesk believes today’s building projects should be sustainable by design. Driving sustainable design awareness and adoption is one of the many benefits of building information modeling (BIM) technology. Autodesk is proud that our technology is at the forefront of helping architects, engineers, and construction professionals create a more sustainable world.</a:t>
            </a:r>
          </a:p>
          <a:p>
            <a:endParaRPr lang="en-US" dirty="0"/>
          </a:p>
        </p:txBody>
      </p:sp>
      <p:sp>
        <p:nvSpPr>
          <p:cNvPr id="2" name="Title 1"/>
          <p:cNvSpPr>
            <a:spLocks noGrp="1"/>
          </p:cNvSpPr>
          <p:nvPr>
            <p:ph type="title"/>
          </p:nvPr>
        </p:nvSpPr>
        <p:spPr/>
        <p:txBody>
          <a:bodyPr/>
          <a:lstStyle/>
          <a:p>
            <a:r>
              <a:rPr lang="en-US" dirty="0" smtClean="0"/>
              <a:t>sustainability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Green buildings are designed to reduce the overall impact of the built environment on human health and the natural environment by:</a:t>
            </a:r>
          </a:p>
          <a:p>
            <a:r>
              <a:rPr lang="en-US" dirty="0" smtClean="0"/>
              <a:t>Efficiently using energy, water, and other resources </a:t>
            </a:r>
          </a:p>
          <a:p>
            <a:r>
              <a:rPr lang="en-US" dirty="0" smtClean="0"/>
              <a:t>Protecting occupant health and improving employee productivity </a:t>
            </a:r>
          </a:p>
          <a:p>
            <a:r>
              <a:rPr lang="en-US" dirty="0" smtClean="0"/>
              <a:t>Reducing waste, pollution and </a:t>
            </a:r>
            <a:r>
              <a:rPr lang="en-US" dirty="0" smtClean="0">
                <a:hlinkClick r:id="rId2" action="ppaction://hlinkfile" tooltip="Environmental degradation"/>
              </a:rPr>
              <a:t>environmental degradation</a:t>
            </a:r>
            <a:r>
              <a:rPr lang="en-US" baseline="30000" dirty="0" smtClean="0">
                <a:hlinkClick r:id="rId3" action="ppaction://hlinkfile"/>
              </a:rPr>
              <a:t>[2]</a:t>
            </a:r>
            <a:r>
              <a:rPr lang="en-US" dirty="0" smtClean="0"/>
              <a:t> </a:t>
            </a:r>
          </a:p>
          <a:p>
            <a:endParaRPr lang="en-US" dirty="0"/>
          </a:p>
        </p:txBody>
      </p:sp>
      <p:sp>
        <p:nvSpPr>
          <p:cNvPr id="2" name="Title 1"/>
          <p:cNvSpPr>
            <a:spLocks noGrp="1"/>
          </p:cNvSpPr>
          <p:nvPr>
            <p:ph type="title"/>
          </p:nvPr>
        </p:nvSpPr>
        <p:spPr/>
        <p:txBody>
          <a:bodyPr>
            <a:normAutofit fontScale="90000"/>
          </a:bodyPr>
          <a:lstStyle/>
          <a:p>
            <a:r>
              <a:rPr lang="en-US" dirty="0" smtClean="0"/>
              <a:t>How green buildings are designed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352800"/>
            <a:ext cx="8229600" cy="1143000"/>
          </a:xfrm>
        </p:spPr>
        <p:txBody>
          <a:bodyPr>
            <a:noAutofit/>
          </a:bodyPr>
          <a:lstStyle/>
          <a:p>
            <a:r>
              <a:rPr lang="en-US" sz="9600" dirty="0" smtClean="0">
                <a:latin typeface="AbcPhonicsOne" pitchFamily="2" charset="0"/>
              </a:rPr>
              <a:t>The end </a:t>
            </a:r>
            <a:endParaRPr lang="en-US" sz="9600" dirty="0">
              <a:latin typeface="AbcPhonicsOne" pitchFamily="2"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51</TotalTime>
  <Words>242</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Paper</vt:lpstr>
      <vt:lpstr>Green buildings</vt:lpstr>
      <vt:lpstr>Material</vt:lpstr>
      <vt:lpstr>sustainability</vt:lpstr>
      <vt:lpstr>How green buildings are designed</vt:lpstr>
      <vt:lpstr>The end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buildings</dc:title>
  <dc:creator> </dc:creator>
  <cp:lastModifiedBy> </cp:lastModifiedBy>
  <cp:revision>9</cp:revision>
  <dcterms:created xsi:type="dcterms:W3CDTF">2009-04-24T17:47:33Z</dcterms:created>
  <dcterms:modified xsi:type="dcterms:W3CDTF">2009-04-30T17:44:55Z</dcterms:modified>
</cp:coreProperties>
</file>